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632" y="2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dirty="0"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dirty="0"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a:stretch>
            <a:fillRect/>
          </a:stretch>
        </p:blipFill>
        <p:spPr>
          <a:xfrm>
            <a:off x="0" y="0"/>
            <a:ext cx="9144000" cy="6858000"/>
          </a:xfrm>
          <a:prstGeom prst="rect">
            <a:avLst/>
          </a:prstGeom>
        </p:spPr>
      </p:pic>
      <p:sp>
        <p:nvSpPr>
          <p:cNvPr id="2" name="Title Placeholder 1"/>
          <p:cNvSpPr>
            <a:spLocks noGrp="1"/>
          </p:cNvSpPr>
          <p:nvPr>
            <p:ph type="title"/>
          </p:nvPr>
        </p:nvSpPr>
        <p:spPr>
          <a:xfrm>
            <a:off x="779463" y="89647"/>
            <a:ext cx="7583488"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8E36636D-D922-432D-A958-524484B5923D}" type="datetimeFigureOut">
              <a:rPr lang="en-US" smtClean="0"/>
              <a:pPr/>
              <a:t>10/16/15</a:t>
            </a:fld>
            <a:endParaRPr lang="en-US" dirty="0"/>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dirty="0"/>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DF28FB93-0A08-4E7D-8E63-9EFA29F1E09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400" kern="1200">
          <a:solidFill>
            <a:schemeClr val="bg1"/>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chemeClr val="bg1"/>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chemeClr val="bg1"/>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SUN SAFETY</a:t>
            </a:r>
            <a:endParaRPr lang="en-US" dirty="0"/>
          </a:p>
        </p:txBody>
      </p:sp>
      <p:sp>
        <p:nvSpPr>
          <p:cNvPr id="3" name="Subtitle 2"/>
          <p:cNvSpPr>
            <a:spLocks noGrp="1"/>
          </p:cNvSpPr>
          <p:nvPr>
            <p:ph type="subTitle" idx="1"/>
          </p:nvPr>
        </p:nvSpPr>
        <p:spPr/>
        <p:txBody>
          <a:bodyPr/>
          <a:lstStyle/>
          <a:p>
            <a:r>
              <a:rPr lang="en-US" dirty="0" smtClean="0"/>
              <a:t>Notes </a:t>
            </a:r>
            <a:r>
              <a:rPr lang="en-US" dirty="0" smtClean="0"/>
              <a:t>taken </a:t>
            </a:r>
            <a:r>
              <a:rPr lang="en-US" dirty="0" smtClean="0"/>
              <a:t>from Project Safety Teacher’s Guide, 2001</a:t>
            </a:r>
            <a:endParaRPr lang="en-US" dirty="0"/>
          </a:p>
        </p:txBody>
      </p:sp>
    </p:spTree>
    <p:extLst>
      <p:ext uri="{BB962C8B-B14F-4D97-AF65-F5344CB8AC3E}">
        <p14:creationId xmlns:p14="http://schemas.microsoft.com/office/powerpoint/2010/main" val="2192967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u="sng" dirty="0" smtClean="0"/>
              <a:t>S</a:t>
            </a:r>
            <a:r>
              <a:rPr lang="en-US" dirty="0" smtClean="0"/>
              <a:t>un </a:t>
            </a:r>
            <a:r>
              <a:rPr lang="en-US" sz="5400" u="sng" dirty="0" smtClean="0"/>
              <a:t>P</a:t>
            </a:r>
            <a:r>
              <a:rPr lang="en-US" dirty="0" smtClean="0"/>
              <a:t>rotection </a:t>
            </a:r>
            <a:r>
              <a:rPr lang="en-US" sz="5400" u="sng" dirty="0" smtClean="0"/>
              <a:t>F</a:t>
            </a:r>
            <a:r>
              <a:rPr lang="en-US" dirty="0" smtClean="0"/>
              <a:t>actor</a:t>
            </a:r>
            <a:endParaRPr lang="en-US" dirty="0"/>
          </a:p>
        </p:txBody>
      </p:sp>
      <p:sp>
        <p:nvSpPr>
          <p:cNvPr id="3" name="Content Placeholder 2"/>
          <p:cNvSpPr>
            <a:spLocks noGrp="1"/>
          </p:cNvSpPr>
          <p:nvPr>
            <p:ph idx="1"/>
          </p:nvPr>
        </p:nvSpPr>
        <p:spPr>
          <a:xfrm>
            <a:off x="141110" y="1100668"/>
            <a:ext cx="8847667" cy="5023554"/>
          </a:xfrm>
        </p:spPr>
        <p:txBody>
          <a:bodyPr>
            <a:normAutofit fontScale="92500" lnSpcReduction="10000"/>
          </a:bodyPr>
          <a:lstStyle/>
          <a:p>
            <a:pPr>
              <a:buFont typeface="Arial"/>
              <a:buChar char="•"/>
            </a:pPr>
            <a:r>
              <a:rPr lang="en-US" dirty="0" smtClean="0">
                <a:solidFill>
                  <a:schemeClr val="tx1"/>
                </a:solidFill>
              </a:rPr>
              <a:t>Apply sunscreen 20 minutes before you go in the sun, SPF 15+</a:t>
            </a:r>
          </a:p>
          <a:p>
            <a:pPr>
              <a:buFont typeface="Arial"/>
              <a:buChar char="•"/>
            </a:pPr>
            <a:r>
              <a:rPr lang="en-US" dirty="0" smtClean="0">
                <a:solidFill>
                  <a:schemeClr val="tx1"/>
                </a:solidFill>
              </a:rPr>
              <a:t>Reapply after swimming and sweating, or toweling off</a:t>
            </a:r>
          </a:p>
          <a:p>
            <a:pPr>
              <a:buFont typeface="Arial"/>
              <a:buChar char="•"/>
            </a:pPr>
            <a:r>
              <a:rPr lang="en-US" dirty="0" smtClean="0">
                <a:solidFill>
                  <a:schemeClr val="tx1"/>
                </a:solidFill>
              </a:rPr>
              <a:t>SPF is the amount of time the sunscreen will protect you, use the equation: time it takes for your skin to turn red in the sun X the SPF number = minutes of protection.</a:t>
            </a:r>
          </a:p>
          <a:p>
            <a:pPr lvl="1">
              <a:buFont typeface="Arial"/>
              <a:buChar char="•"/>
            </a:pPr>
            <a:r>
              <a:rPr lang="en-US" dirty="0" smtClean="0">
                <a:solidFill>
                  <a:schemeClr val="tx1"/>
                </a:solidFill>
              </a:rPr>
              <a:t>Example 5 (min) X 15 (SPF) = 75 (minutes of protection)</a:t>
            </a:r>
          </a:p>
          <a:p>
            <a:pPr>
              <a:buFont typeface="Arial"/>
              <a:buChar char="•"/>
            </a:pPr>
            <a:r>
              <a:rPr lang="en-US" dirty="0" smtClean="0">
                <a:solidFill>
                  <a:schemeClr val="tx1"/>
                </a:solidFill>
              </a:rPr>
              <a:t>Wear clothes that protect you, and always wear a hat</a:t>
            </a:r>
          </a:p>
          <a:p>
            <a:pPr lvl="1">
              <a:buFont typeface="Arial"/>
              <a:buChar char="•"/>
            </a:pPr>
            <a:r>
              <a:rPr lang="en-US" dirty="0" smtClean="0">
                <a:solidFill>
                  <a:schemeClr val="tx1"/>
                </a:solidFill>
              </a:rPr>
              <a:t>Cotton shirt – SPF 7</a:t>
            </a:r>
          </a:p>
          <a:p>
            <a:pPr lvl="1">
              <a:buFont typeface="Arial"/>
              <a:buChar char="•"/>
            </a:pPr>
            <a:r>
              <a:rPr lang="en-US" dirty="0" smtClean="0">
                <a:solidFill>
                  <a:schemeClr val="tx1"/>
                </a:solidFill>
              </a:rPr>
              <a:t>Cotton/polyester shirt – SPF 15</a:t>
            </a:r>
          </a:p>
          <a:p>
            <a:pPr lvl="1">
              <a:buFont typeface="Arial"/>
              <a:buChar char="•"/>
            </a:pPr>
            <a:r>
              <a:rPr lang="en-US" dirty="0" smtClean="0">
                <a:solidFill>
                  <a:schemeClr val="tx1"/>
                </a:solidFill>
              </a:rPr>
              <a:t>Denim jeans –  SPF 95-100</a:t>
            </a:r>
          </a:p>
          <a:p>
            <a:pPr lvl="1">
              <a:buFont typeface="Arial"/>
              <a:buChar char="•"/>
            </a:pPr>
            <a:r>
              <a:rPr lang="en-US" dirty="0" smtClean="0">
                <a:solidFill>
                  <a:schemeClr val="tx1"/>
                </a:solidFill>
              </a:rPr>
              <a:t>Polyester/lycra surf shirt – SPF 35</a:t>
            </a:r>
            <a:endParaRPr lang="en-US" dirty="0">
              <a:solidFill>
                <a:schemeClr val="tx1"/>
              </a:solidFill>
            </a:endParaRPr>
          </a:p>
        </p:txBody>
      </p:sp>
    </p:spTree>
    <p:extLst>
      <p:ext uri="{BB962C8B-B14F-4D97-AF65-F5344CB8AC3E}">
        <p14:creationId xmlns:p14="http://schemas.microsoft.com/office/powerpoint/2010/main" val="251548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Skin</a:t>
            </a:r>
            <a:endParaRPr lang="en-US" dirty="0"/>
          </a:p>
        </p:txBody>
      </p:sp>
      <p:sp>
        <p:nvSpPr>
          <p:cNvPr id="3" name="Content Placeholder 2"/>
          <p:cNvSpPr>
            <a:spLocks noGrp="1"/>
          </p:cNvSpPr>
          <p:nvPr>
            <p:ph idx="1"/>
          </p:nvPr>
        </p:nvSpPr>
        <p:spPr>
          <a:xfrm>
            <a:off x="266520" y="1600200"/>
            <a:ext cx="8685429" cy="5032401"/>
          </a:xfrm>
        </p:spPr>
        <p:txBody>
          <a:bodyPr>
            <a:normAutofit lnSpcReduction="10000"/>
          </a:bodyPr>
          <a:lstStyle/>
          <a:p>
            <a:pPr>
              <a:buFont typeface="Arial"/>
              <a:buChar char="•"/>
            </a:pPr>
            <a:r>
              <a:rPr lang="en-US" sz="3000" b="1" dirty="0" smtClean="0">
                <a:solidFill>
                  <a:srgbClr val="000000"/>
                </a:solidFill>
              </a:rPr>
              <a:t>Made up of dermis and epidermis</a:t>
            </a:r>
          </a:p>
          <a:p>
            <a:pPr lvl="1">
              <a:buFont typeface="Arial"/>
              <a:buChar char="•"/>
            </a:pPr>
            <a:r>
              <a:rPr lang="en-US" sz="2800" b="1" dirty="0" smtClean="0">
                <a:solidFill>
                  <a:srgbClr val="000000"/>
                </a:solidFill>
              </a:rPr>
              <a:t>Dermis:</a:t>
            </a:r>
            <a:r>
              <a:rPr lang="en-US" sz="2800" dirty="0" smtClean="0">
                <a:solidFill>
                  <a:srgbClr val="000000"/>
                </a:solidFill>
              </a:rPr>
              <a:t> deepest layer of skin, contains blood and lymphatic vessels</a:t>
            </a:r>
          </a:p>
          <a:p>
            <a:pPr lvl="1">
              <a:buFont typeface="Arial"/>
              <a:buChar char="•"/>
            </a:pPr>
            <a:r>
              <a:rPr lang="en-US" sz="2800" b="1" dirty="0" smtClean="0">
                <a:solidFill>
                  <a:srgbClr val="000000"/>
                </a:solidFill>
              </a:rPr>
              <a:t>Epidermis: </a:t>
            </a:r>
            <a:r>
              <a:rPr lang="en-US" sz="2800" dirty="0" smtClean="0">
                <a:solidFill>
                  <a:srgbClr val="000000"/>
                </a:solidFill>
              </a:rPr>
              <a:t>outer later of skin, made up of basal cells (at the base of this layer), squamous cells (flat cells) and melanocytes (produce melanin which produces a pigment/tan)</a:t>
            </a:r>
          </a:p>
          <a:p>
            <a:pPr>
              <a:buFont typeface="Arial"/>
              <a:buChar char="•"/>
            </a:pPr>
            <a:r>
              <a:rPr lang="en-US" sz="3000" b="1" dirty="0" smtClean="0">
                <a:solidFill>
                  <a:srgbClr val="000000"/>
                </a:solidFill>
              </a:rPr>
              <a:t>You shed your skin cells, the entire outer layer of skin (epidermis) is replaced every 15-30 days.</a:t>
            </a:r>
            <a:endParaRPr lang="en-US" sz="3000" b="1" dirty="0">
              <a:solidFill>
                <a:srgbClr val="000000"/>
              </a:solidFill>
            </a:endParaRPr>
          </a:p>
        </p:txBody>
      </p:sp>
    </p:spTree>
    <p:extLst>
      <p:ext uri="{BB962C8B-B14F-4D97-AF65-F5344CB8AC3E}">
        <p14:creationId xmlns:p14="http://schemas.microsoft.com/office/powerpoint/2010/main" val="87310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 Cancer</a:t>
            </a:r>
            <a:endParaRPr lang="en-US" dirty="0"/>
          </a:p>
        </p:txBody>
      </p:sp>
      <p:sp>
        <p:nvSpPr>
          <p:cNvPr id="3" name="Content Placeholder 2"/>
          <p:cNvSpPr>
            <a:spLocks noGrp="1"/>
          </p:cNvSpPr>
          <p:nvPr>
            <p:ph idx="1"/>
          </p:nvPr>
        </p:nvSpPr>
        <p:spPr>
          <a:xfrm>
            <a:off x="0" y="831036"/>
            <a:ext cx="9144000" cy="6026964"/>
          </a:xfrm>
        </p:spPr>
        <p:txBody>
          <a:bodyPr>
            <a:normAutofit lnSpcReduction="10000"/>
          </a:bodyPr>
          <a:lstStyle/>
          <a:p>
            <a:pPr>
              <a:buFont typeface="Arial"/>
              <a:buChar char="•"/>
            </a:pPr>
            <a:r>
              <a:rPr lang="en-US" dirty="0" smtClean="0">
                <a:solidFill>
                  <a:srgbClr val="000000"/>
                </a:solidFill>
              </a:rPr>
              <a:t>3 kinds of skin cancer</a:t>
            </a:r>
          </a:p>
          <a:p>
            <a:pPr lvl="1">
              <a:buFont typeface="Arial"/>
              <a:buChar char="•"/>
            </a:pPr>
            <a:r>
              <a:rPr lang="en-US" dirty="0" smtClean="0">
                <a:solidFill>
                  <a:srgbClr val="000000"/>
                </a:solidFill>
              </a:rPr>
              <a:t>Basal cell carcinoma: most common type, starts in basal cells, slow growing, seldom spreads, do not leave untreated, treated by cutting the cancer out of the body, or freezing and scrapping off body.</a:t>
            </a:r>
          </a:p>
          <a:p>
            <a:pPr lvl="1">
              <a:buFont typeface="Arial"/>
              <a:buChar char="•"/>
            </a:pPr>
            <a:r>
              <a:rPr lang="en-US" dirty="0" smtClean="0">
                <a:solidFill>
                  <a:srgbClr val="000000"/>
                </a:solidFill>
              </a:rPr>
              <a:t>Squamous cell carcinoma: second most common type, starts in squamous cells, starts as a nodule or red patch, may metastasize if untreated, treated </a:t>
            </a:r>
            <a:r>
              <a:rPr lang="en-US" dirty="0">
                <a:solidFill>
                  <a:srgbClr val="000000"/>
                </a:solidFill>
              </a:rPr>
              <a:t>by cutting the cancer out of the body, or freezing and scrapping off body</a:t>
            </a:r>
            <a:r>
              <a:rPr lang="en-US" dirty="0" smtClean="0">
                <a:solidFill>
                  <a:srgbClr val="000000"/>
                </a:solidFill>
              </a:rPr>
              <a:t>.</a:t>
            </a:r>
          </a:p>
          <a:p>
            <a:pPr lvl="1">
              <a:buFont typeface="Arial"/>
              <a:buChar char="•"/>
            </a:pPr>
            <a:r>
              <a:rPr lang="en-US" dirty="0" smtClean="0">
                <a:solidFill>
                  <a:srgbClr val="000000"/>
                </a:solidFill>
              </a:rPr>
              <a:t>Melanoma: most deadly type of skin cancer, starts in melanocytes, blistering sunburns before the age of 18 increase chances of getting melanoma, at greater risk for getting melanomas in future, even after treated.  Treated by surgery to cut out of body, early detection is critical. Mostly likely to show up on soles of feet, hands, under fingernails and toenails, in mouth.</a:t>
            </a:r>
            <a:endParaRPr lang="en-US" dirty="0">
              <a:solidFill>
                <a:srgbClr val="000000"/>
              </a:solidFill>
            </a:endParaRPr>
          </a:p>
        </p:txBody>
      </p:sp>
    </p:spTree>
    <p:extLst>
      <p:ext uri="{BB962C8B-B14F-4D97-AF65-F5344CB8AC3E}">
        <p14:creationId xmlns:p14="http://schemas.microsoft.com/office/powerpoint/2010/main" val="297264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Incidence</a:t>
            </a:r>
            <a:endParaRPr lang="en-US" dirty="0"/>
          </a:p>
        </p:txBody>
      </p:sp>
      <p:sp>
        <p:nvSpPr>
          <p:cNvPr id="3" name="Content Placeholder 2"/>
          <p:cNvSpPr>
            <a:spLocks noGrp="1"/>
          </p:cNvSpPr>
          <p:nvPr>
            <p:ph idx="1"/>
          </p:nvPr>
        </p:nvSpPr>
        <p:spPr>
          <a:xfrm>
            <a:off x="188132" y="972154"/>
            <a:ext cx="8826527" cy="5613408"/>
          </a:xfrm>
        </p:spPr>
        <p:txBody>
          <a:bodyPr>
            <a:normAutofit lnSpcReduction="10000"/>
          </a:bodyPr>
          <a:lstStyle/>
          <a:p>
            <a:pPr>
              <a:buFont typeface="Arial"/>
              <a:buChar char="•"/>
            </a:pPr>
            <a:r>
              <a:rPr lang="en-US" dirty="0" smtClean="0">
                <a:solidFill>
                  <a:srgbClr val="000000"/>
                </a:solidFill>
              </a:rPr>
              <a:t>1 in 5 people in the US will develop skin cancer in their lifetime, 1 in 3 people who live in the sunbelt.  </a:t>
            </a:r>
          </a:p>
          <a:p>
            <a:pPr>
              <a:buFont typeface="Arial"/>
              <a:buChar char="•"/>
            </a:pPr>
            <a:r>
              <a:rPr lang="en-US" dirty="0" smtClean="0">
                <a:solidFill>
                  <a:srgbClr val="000000"/>
                </a:solidFill>
              </a:rPr>
              <a:t>Sunbelt: states that </a:t>
            </a:r>
            <a:r>
              <a:rPr lang="en-US" dirty="0" smtClean="0">
                <a:solidFill>
                  <a:srgbClr val="000000"/>
                </a:solidFill>
              </a:rPr>
              <a:t>lie </a:t>
            </a:r>
            <a:r>
              <a:rPr lang="en-US" dirty="0" smtClean="0">
                <a:solidFill>
                  <a:srgbClr val="000000"/>
                </a:solidFill>
              </a:rPr>
              <a:t>below 37°N latitude, 16 states</a:t>
            </a:r>
          </a:p>
          <a:p>
            <a:pPr>
              <a:buFont typeface="Arial"/>
              <a:buChar char="•"/>
            </a:pPr>
            <a:r>
              <a:rPr lang="en-US" dirty="0" smtClean="0">
                <a:solidFill>
                  <a:srgbClr val="000000"/>
                </a:solidFill>
              </a:rPr>
              <a:t>Australia: 2 out of 3 people develop melanoma </a:t>
            </a:r>
          </a:p>
          <a:p>
            <a:pPr lvl="1">
              <a:buFont typeface="Arial"/>
              <a:buChar char="•"/>
            </a:pPr>
            <a:r>
              <a:rPr lang="en-US" dirty="0">
                <a:solidFill>
                  <a:srgbClr val="000000"/>
                </a:solidFill>
              </a:rPr>
              <a:t>M</a:t>
            </a:r>
            <a:r>
              <a:rPr lang="en-US" dirty="0" smtClean="0">
                <a:solidFill>
                  <a:srgbClr val="000000"/>
                </a:solidFill>
              </a:rPr>
              <a:t>ost cases are in north Australia (closer to equator)</a:t>
            </a:r>
          </a:p>
          <a:p>
            <a:pPr lvl="1">
              <a:buFont typeface="Arial"/>
              <a:buChar char="•"/>
            </a:pPr>
            <a:r>
              <a:rPr lang="en-US" dirty="0" smtClean="0">
                <a:solidFill>
                  <a:srgbClr val="000000"/>
                </a:solidFill>
              </a:rPr>
              <a:t>Hole in ozone layer above Australia, UV rays are not screened out as well.</a:t>
            </a:r>
          </a:p>
          <a:p>
            <a:pPr>
              <a:buFont typeface="Arial"/>
              <a:buChar char="•"/>
            </a:pPr>
            <a:r>
              <a:rPr lang="en-US" dirty="0" smtClean="0">
                <a:solidFill>
                  <a:srgbClr val="000000"/>
                </a:solidFill>
              </a:rPr>
              <a:t>Not too many cases in Asian countries, even though they are near the equator, because pale/fair skin is considered a criterion for beauty.</a:t>
            </a:r>
          </a:p>
          <a:p>
            <a:pPr>
              <a:buFont typeface="Arial"/>
              <a:buChar char="•"/>
            </a:pPr>
            <a:r>
              <a:rPr lang="en-US" dirty="0" smtClean="0">
                <a:solidFill>
                  <a:srgbClr val="000000"/>
                </a:solidFill>
              </a:rPr>
              <a:t>Increase in cases in the NW: many outdoor activities, high altitude, cloudy so people don’t wear sunscreen.</a:t>
            </a:r>
          </a:p>
          <a:p>
            <a:pPr>
              <a:buFont typeface="Arial"/>
              <a:buChar char="•"/>
            </a:pPr>
            <a:endParaRPr lang="en-US" dirty="0">
              <a:solidFill>
                <a:srgbClr val="000000"/>
              </a:solidFill>
            </a:endParaRPr>
          </a:p>
        </p:txBody>
      </p:sp>
    </p:spTree>
    <p:extLst>
      <p:ext uri="{BB962C8B-B14F-4D97-AF65-F5344CB8AC3E}">
        <p14:creationId xmlns:p14="http://schemas.microsoft.com/office/powerpoint/2010/main" val="221168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64" y="0"/>
            <a:ext cx="8908835" cy="1143000"/>
          </a:xfrm>
        </p:spPr>
        <p:txBody>
          <a:bodyPr/>
          <a:lstStyle/>
          <a:p>
            <a:r>
              <a:rPr lang="en-US" dirty="0" smtClean="0"/>
              <a:t>Tans, UV rays &amp; Tanning Beds</a:t>
            </a:r>
            <a:endParaRPr lang="en-US" dirty="0"/>
          </a:p>
        </p:txBody>
      </p:sp>
      <p:sp>
        <p:nvSpPr>
          <p:cNvPr id="3" name="Content Placeholder 2"/>
          <p:cNvSpPr>
            <a:spLocks noGrp="1"/>
          </p:cNvSpPr>
          <p:nvPr>
            <p:ph idx="1"/>
          </p:nvPr>
        </p:nvSpPr>
        <p:spPr>
          <a:xfrm>
            <a:off x="0" y="878076"/>
            <a:ext cx="9144000" cy="5979924"/>
          </a:xfrm>
        </p:spPr>
        <p:txBody>
          <a:bodyPr/>
          <a:lstStyle/>
          <a:p>
            <a:pPr>
              <a:buFont typeface="Arial"/>
              <a:buChar char="•"/>
            </a:pPr>
            <a:r>
              <a:rPr lang="en-US" dirty="0" smtClean="0">
                <a:solidFill>
                  <a:srgbClr val="000000"/>
                </a:solidFill>
              </a:rPr>
              <a:t>What is a tan: melanocytes react to sun exposure by releasing melanin (pigment) because melanin absorbs UV rays.  A tan is a sign of skin damage.</a:t>
            </a:r>
          </a:p>
          <a:p>
            <a:pPr>
              <a:buFont typeface="Arial"/>
              <a:buChar char="•"/>
            </a:pPr>
            <a:r>
              <a:rPr lang="en-US" dirty="0" smtClean="0">
                <a:solidFill>
                  <a:srgbClr val="000000"/>
                </a:solidFill>
              </a:rPr>
              <a:t>UVC rays cannot reach earth</a:t>
            </a:r>
          </a:p>
          <a:p>
            <a:pPr>
              <a:buFont typeface="Arial"/>
              <a:buChar char="•"/>
            </a:pPr>
            <a:r>
              <a:rPr lang="en-US" dirty="0" smtClean="0">
                <a:solidFill>
                  <a:srgbClr val="000000"/>
                </a:solidFill>
              </a:rPr>
              <a:t>UVB rays, less reach earth, they cause blistering sunburns, impair immune system</a:t>
            </a:r>
          </a:p>
          <a:p>
            <a:pPr>
              <a:buFont typeface="Arial"/>
              <a:buChar char="•"/>
            </a:pPr>
            <a:r>
              <a:rPr lang="en-US" dirty="0" smtClean="0">
                <a:solidFill>
                  <a:srgbClr val="000000"/>
                </a:solidFill>
              </a:rPr>
              <a:t>UVA rays cause premature aging of skin, eye damage and impair immune system.  Penetrate skin more deeply than UVB, damage cells in epidermis and dermis</a:t>
            </a:r>
          </a:p>
          <a:p>
            <a:pPr>
              <a:buFont typeface="Arial"/>
              <a:buChar char="•"/>
            </a:pPr>
            <a:r>
              <a:rPr lang="en-US" dirty="0" smtClean="0">
                <a:solidFill>
                  <a:srgbClr val="000000"/>
                </a:solidFill>
              </a:rPr>
              <a:t>Tanning beds use UVA rays since they go deeper into the skin.  Long term tanning bed users are 8 times more likely to get melanoma.</a:t>
            </a:r>
            <a:endParaRPr lang="en-US" dirty="0">
              <a:solidFill>
                <a:srgbClr val="000000"/>
              </a:solidFill>
            </a:endParaRPr>
          </a:p>
        </p:txBody>
      </p:sp>
    </p:spTree>
    <p:extLst>
      <p:ext uri="{BB962C8B-B14F-4D97-AF65-F5344CB8AC3E}">
        <p14:creationId xmlns:p14="http://schemas.microsoft.com/office/powerpoint/2010/main" val="837502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about tanning</a:t>
            </a:r>
            <a:endParaRPr lang="en-US" dirty="0"/>
          </a:p>
        </p:txBody>
      </p:sp>
      <p:sp>
        <p:nvSpPr>
          <p:cNvPr id="3" name="Content Placeholder 2"/>
          <p:cNvSpPr>
            <a:spLocks noGrp="1"/>
          </p:cNvSpPr>
          <p:nvPr>
            <p:ph idx="1"/>
          </p:nvPr>
        </p:nvSpPr>
        <p:spPr>
          <a:xfrm>
            <a:off x="0" y="956474"/>
            <a:ext cx="9144000" cy="5901526"/>
          </a:xfrm>
        </p:spPr>
        <p:txBody>
          <a:bodyPr>
            <a:normAutofit fontScale="77500" lnSpcReduction="20000"/>
          </a:bodyPr>
          <a:lstStyle/>
          <a:p>
            <a:pPr>
              <a:buFont typeface="Arial"/>
              <a:buChar char="•"/>
            </a:pPr>
            <a:r>
              <a:rPr lang="en-US" dirty="0" smtClean="0">
                <a:solidFill>
                  <a:srgbClr val="000000"/>
                </a:solidFill>
                <a:effectLst/>
              </a:rPr>
              <a:t>“Tanning indoors is safer than tanning in the sun.”</a:t>
            </a:r>
          </a:p>
          <a:p>
            <a:pPr lvl="1">
              <a:buFont typeface="Arial"/>
              <a:buChar char="•"/>
            </a:pPr>
            <a:r>
              <a:rPr lang="en-US" dirty="0" smtClean="0">
                <a:solidFill>
                  <a:srgbClr val="000000"/>
                </a:solidFill>
                <a:effectLst/>
              </a:rPr>
              <a:t>Indoor tanning and tanning outside are both dangerous. Although tanning beds operate on a timer, the exposure to ultraviolet (UV) rays can vary based on the age and type of light bulbs. You can still get a burn from tanning indoors, and even a tan indicates damage to your skin. Tanning beds cause about 1,800 injuries requiring visits to the emergency room every year.</a:t>
            </a:r>
          </a:p>
          <a:p>
            <a:pPr>
              <a:buFont typeface="Arial"/>
              <a:buChar char="•"/>
            </a:pPr>
            <a:r>
              <a:rPr lang="en-US" dirty="0" smtClean="0">
                <a:solidFill>
                  <a:srgbClr val="000000"/>
                </a:solidFill>
                <a:effectLst/>
              </a:rPr>
              <a:t>“I can use a tanning bed to get a base tan, which will protect me from getting a sunburn.”</a:t>
            </a:r>
          </a:p>
          <a:p>
            <a:pPr lvl="1">
              <a:buFont typeface="Arial"/>
              <a:buChar char="•"/>
            </a:pPr>
            <a:r>
              <a:rPr lang="en-US" dirty="0" smtClean="0">
                <a:solidFill>
                  <a:srgbClr val="000000"/>
                </a:solidFill>
                <a:effectLst/>
              </a:rPr>
              <a:t>A tan is a response to injury: skin cells respond to damage from UV rays by producing more pigment.</a:t>
            </a:r>
          </a:p>
          <a:p>
            <a:pPr>
              <a:buFont typeface="Arial"/>
              <a:buChar char="•"/>
            </a:pPr>
            <a:r>
              <a:rPr lang="en-US" i="1" u="sng" dirty="0" smtClean="0">
                <a:solidFill>
                  <a:srgbClr val="000000"/>
                </a:solidFill>
                <a:effectLst/>
              </a:rPr>
              <a:t>Banning Tanning</a:t>
            </a:r>
            <a:endParaRPr lang="en-US" dirty="0" smtClean="0">
              <a:solidFill>
                <a:srgbClr val="000000"/>
              </a:solidFill>
              <a:effectLst/>
            </a:endParaRPr>
          </a:p>
          <a:p>
            <a:pPr lvl="0">
              <a:buFont typeface="Arial"/>
              <a:buChar char="•"/>
            </a:pPr>
            <a:r>
              <a:rPr lang="en-US" dirty="0" smtClean="0">
                <a:solidFill>
                  <a:srgbClr val="000000"/>
                </a:solidFill>
                <a:effectLst/>
              </a:rPr>
              <a:t>California, Illinois, Nevada, Oregon, Texas, and Vermont have banned the use of tanning beds by minors.</a:t>
            </a:r>
          </a:p>
          <a:p>
            <a:pPr lvl="0">
              <a:buFont typeface="Arial"/>
              <a:buChar char="•"/>
            </a:pPr>
            <a:r>
              <a:rPr lang="en-US" dirty="0" smtClean="0">
                <a:solidFill>
                  <a:srgbClr val="000000"/>
                </a:solidFill>
                <a:effectLst/>
              </a:rPr>
              <a:t>Brazil and one state in Australia (New South Wales) have banned the use of tanning beds.</a:t>
            </a:r>
          </a:p>
          <a:p>
            <a:pPr lvl="0">
              <a:buFont typeface="Arial"/>
              <a:buChar char="•"/>
            </a:pPr>
            <a:r>
              <a:rPr lang="en-US" dirty="0" smtClean="0">
                <a:solidFill>
                  <a:srgbClr val="000000"/>
                </a:solidFill>
                <a:effectLst/>
              </a:rPr>
              <a:t>The United Kingdom, Germany, Scotland, France, several Australian states, and several Canadian provinces have banned indoor tanning for people younger than age 18.</a:t>
            </a:r>
          </a:p>
          <a:p>
            <a:pPr>
              <a:buFont typeface="Arial"/>
              <a:buChar char="•"/>
            </a:pPr>
            <a:endParaRPr lang="en-US" dirty="0">
              <a:solidFill>
                <a:srgbClr val="000000"/>
              </a:solidFill>
            </a:endParaRPr>
          </a:p>
        </p:txBody>
      </p:sp>
    </p:spTree>
    <p:extLst>
      <p:ext uri="{BB962C8B-B14F-4D97-AF65-F5344CB8AC3E}">
        <p14:creationId xmlns:p14="http://schemas.microsoft.com/office/powerpoint/2010/main" val="159068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9131"/>
            <a:ext cx="7583488" cy="987031"/>
          </a:xfrm>
        </p:spPr>
        <p:txBody>
          <a:bodyPr/>
          <a:lstStyle/>
          <a:p>
            <a:r>
              <a:rPr lang="en-US" dirty="0" smtClean="0"/>
              <a:t>Risk Factors</a:t>
            </a:r>
            <a:endParaRPr lang="en-US" dirty="0"/>
          </a:p>
        </p:txBody>
      </p:sp>
      <p:sp>
        <p:nvSpPr>
          <p:cNvPr id="3" name="Content Placeholder 2"/>
          <p:cNvSpPr>
            <a:spLocks noGrp="1"/>
          </p:cNvSpPr>
          <p:nvPr>
            <p:ph idx="1"/>
          </p:nvPr>
        </p:nvSpPr>
        <p:spPr>
          <a:xfrm>
            <a:off x="0" y="804333"/>
            <a:ext cx="9144000" cy="5432777"/>
          </a:xfrm>
        </p:spPr>
        <p:txBody>
          <a:bodyPr>
            <a:normAutofit fontScale="70000" lnSpcReduction="20000"/>
          </a:bodyPr>
          <a:lstStyle/>
          <a:p>
            <a:pPr>
              <a:buFont typeface="Arial"/>
              <a:buChar char="•"/>
            </a:pPr>
            <a:r>
              <a:rPr lang="en-US" dirty="0" smtClean="0">
                <a:solidFill>
                  <a:srgbClr val="000000"/>
                </a:solidFill>
              </a:rPr>
              <a:t>The main risk factor for developing cancer is exposure to UV radiation</a:t>
            </a:r>
          </a:p>
          <a:p>
            <a:pPr>
              <a:buFont typeface="Arial"/>
              <a:buChar char="•"/>
            </a:pPr>
            <a:r>
              <a:rPr lang="en-US" dirty="0" smtClean="0">
                <a:solidFill>
                  <a:srgbClr val="000000"/>
                </a:solidFill>
              </a:rPr>
              <a:t>Avoidable risk factors</a:t>
            </a:r>
          </a:p>
          <a:p>
            <a:pPr lvl="1">
              <a:buFont typeface="Arial"/>
              <a:buChar char="•"/>
            </a:pPr>
            <a:r>
              <a:rPr lang="en-US" dirty="0" smtClean="0">
                <a:solidFill>
                  <a:srgbClr val="000000"/>
                </a:solidFill>
              </a:rPr>
              <a:t>Sun exposure, especially before the age of 18</a:t>
            </a:r>
          </a:p>
          <a:p>
            <a:pPr>
              <a:buFont typeface="Arial"/>
              <a:buChar char="•"/>
            </a:pPr>
            <a:r>
              <a:rPr lang="en-US" dirty="0" smtClean="0">
                <a:solidFill>
                  <a:srgbClr val="000000"/>
                </a:solidFill>
              </a:rPr>
              <a:t>Unavoidable risk factors</a:t>
            </a:r>
          </a:p>
          <a:p>
            <a:pPr lvl="1">
              <a:buFont typeface="Arial"/>
              <a:buChar char="•"/>
            </a:pPr>
            <a:r>
              <a:rPr lang="en-US" dirty="0" smtClean="0">
                <a:solidFill>
                  <a:srgbClr val="000000"/>
                </a:solidFill>
              </a:rPr>
              <a:t>Family history</a:t>
            </a:r>
          </a:p>
          <a:p>
            <a:pPr lvl="1">
              <a:buFont typeface="Arial"/>
              <a:buChar char="•"/>
            </a:pPr>
            <a:r>
              <a:rPr lang="en-US" dirty="0" smtClean="0">
                <a:solidFill>
                  <a:srgbClr val="000000"/>
                </a:solidFill>
              </a:rPr>
              <a:t>Geographic location</a:t>
            </a:r>
          </a:p>
          <a:p>
            <a:pPr lvl="1">
              <a:buFont typeface="Arial"/>
              <a:buChar char="•"/>
            </a:pPr>
            <a:r>
              <a:rPr lang="en-US" dirty="0" smtClean="0">
                <a:solidFill>
                  <a:srgbClr val="000000"/>
                </a:solidFill>
              </a:rPr>
              <a:t>Tendency to freckle or burn</a:t>
            </a:r>
          </a:p>
          <a:p>
            <a:pPr lvl="1">
              <a:buFont typeface="Arial"/>
              <a:buChar char="•"/>
            </a:pPr>
            <a:r>
              <a:rPr lang="en-US" dirty="0" smtClean="0">
                <a:solidFill>
                  <a:srgbClr val="000000"/>
                </a:solidFill>
              </a:rPr>
              <a:t>Hair and skin type</a:t>
            </a:r>
          </a:p>
          <a:p>
            <a:pPr>
              <a:buFont typeface="Arial"/>
              <a:buChar char="•"/>
            </a:pPr>
            <a:r>
              <a:rPr lang="en-US" dirty="0" smtClean="0">
                <a:solidFill>
                  <a:srgbClr val="000000"/>
                </a:solidFill>
              </a:rPr>
              <a:t>Skin Types</a:t>
            </a:r>
          </a:p>
          <a:p>
            <a:pPr lvl="1">
              <a:buFont typeface="Arial"/>
              <a:buChar char="•"/>
            </a:pPr>
            <a:r>
              <a:rPr lang="en-US" dirty="0" smtClean="0">
                <a:solidFill>
                  <a:srgbClr val="000000"/>
                </a:solidFill>
              </a:rPr>
              <a:t>Type 1 – always burns, never tans, red or blonde hair, freckles</a:t>
            </a:r>
          </a:p>
          <a:p>
            <a:pPr lvl="1">
              <a:buFont typeface="Arial"/>
              <a:buChar char="•"/>
            </a:pPr>
            <a:r>
              <a:rPr lang="en-US" dirty="0" smtClean="0">
                <a:solidFill>
                  <a:srgbClr val="000000"/>
                </a:solidFill>
              </a:rPr>
              <a:t>Type II – skin burns easily, tans little.  Fair skinned.</a:t>
            </a:r>
          </a:p>
          <a:p>
            <a:pPr lvl="1">
              <a:buFont typeface="Arial"/>
              <a:buChar char="•"/>
            </a:pPr>
            <a:r>
              <a:rPr lang="en-US" dirty="0" smtClean="0">
                <a:solidFill>
                  <a:srgbClr val="000000"/>
                </a:solidFill>
              </a:rPr>
              <a:t>Type III-Skin burns occasionally, gradually tans.</a:t>
            </a:r>
          </a:p>
          <a:p>
            <a:pPr lvl="1">
              <a:buFont typeface="Arial"/>
              <a:buChar char="•"/>
            </a:pPr>
            <a:r>
              <a:rPr lang="en-US" dirty="0" smtClean="0">
                <a:solidFill>
                  <a:srgbClr val="000000"/>
                </a:solidFill>
              </a:rPr>
              <a:t>Type IV – minimal burning, always tans.  Light to medium skin pigmentation.</a:t>
            </a:r>
          </a:p>
          <a:p>
            <a:pPr lvl="1">
              <a:buFont typeface="Arial"/>
              <a:buChar char="•"/>
            </a:pPr>
            <a:r>
              <a:rPr lang="en-US" dirty="0" smtClean="0">
                <a:solidFill>
                  <a:srgbClr val="000000"/>
                </a:solidFill>
              </a:rPr>
              <a:t>Type V – seldom burns, always tans.  Medium to heavy pigmentation.</a:t>
            </a:r>
          </a:p>
          <a:p>
            <a:pPr lvl="1">
              <a:buFont typeface="Arial"/>
              <a:buChar char="•"/>
            </a:pPr>
            <a:r>
              <a:rPr lang="en-US" dirty="0" smtClean="0">
                <a:solidFill>
                  <a:srgbClr val="000000"/>
                </a:solidFill>
              </a:rPr>
              <a:t>Type VI – seldom burns, tans darkly.  Heavy pigmentation.</a:t>
            </a:r>
          </a:p>
        </p:txBody>
      </p:sp>
    </p:spTree>
    <p:extLst>
      <p:ext uri="{BB962C8B-B14F-4D97-AF65-F5344CB8AC3E}">
        <p14:creationId xmlns:p14="http://schemas.microsoft.com/office/powerpoint/2010/main" val="313584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ABCDEs of Melanoma</a:t>
            </a:r>
            <a:endParaRPr lang="en-US" dirty="0"/>
          </a:p>
        </p:txBody>
      </p:sp>
      <p:sp>
        <p:nvSpPr>
          <p:cNvPr id="3" name="Content Placeholder 2"/>
          <p:cNvSpPr>
            <a:spLocks noGrp="1"/>
          </p:cNvSpPr>
          <p:nvPr>
            <p:ph idx="1"/>
          </p:nvPr>
        </p:nvSpPr>
        <p:spPr>
          <a:xfrm>
            <a:off x="0" y="973668"/>
            <a:ext cx="9144000" cy="5305776"/>
          </a:xfrm>
        </p:spPr>
        <p:txBody>
          <a:bodyPr>
            <a:normAutofit fontScale="92500" lnSpcReduction="20000"/>
          </a:bodyPr>
          <a:lstStyle/>
          <a:p>
            <a:pPr>
              <a:buFont typeface="Arial"/>
              <a:buChar char="•"/>
            </a:pPr>
            <a:r>
              <a:rPr lang="en-US" dirty="0" smtClean="0">
                <a:solidFill>
                  <a:srgbClr val="000000"/>
                </a:solidFill>
              </a:rPr>
              <a:t>Melanoma lesions often originate from existing moles. Follow the patter of ABCDEs when looking at the characteristics of moles.</a:t>
            </a:r>
          </a:p>
          <a:p>
            <a:pPr>
              <a:buFont typeface="Arial"/>
              <a:buChar char="•"/>
            </a:pPr>
            <a:r>
              <a:rPr lang="en-US" sz="3000" b="1" u="sng" dirty="0" smtClean="0">
                <a:solidFill>
                  <a:srgbClr val="000000"/>
                </a:solidFill>
              </a:rPr>
              <a:t>A</a:t>
            </a:r>
            <a:r>
              <a:rPr lang="en-US" dirty="0" smtClean="0">
                <a:solidFill>
                  <a:srgbClr val="000000"/>
                </a:solidFill>
              </a:rPr>
              <a:t>symmetry – if the </a:t>
            </a:r>
            <a:r>
              <a:rPr lang="en-US" dirty="0" smtClean="0">
                <a:solidFill>
                  <a:srgbClr val="000000"/>
                </a:solidFill>
              </a:rPr>
              <a:t>lesions </a:t>
            </a:r>
            <a:r>
              <a:rPr lang="en-US" dirty="0" smtClean="0">
                <a:solidFill>
                  <a:srgbClr val="000000"/>
                </a:solidFill>
              </a:rPr>
              <a:t>were folded in half, the side would not match.</a:t>
            </a:r>
          </a:p>
          <a:p>
            <a:pPr>
              <a:buFont typeface="Arial"/>
              <a:buChar char="•"/>
            </a:pPr>
            <a:r>
              <a:rPr lang="en-US" sz="3000" b="1" u="sng" dirty="0" smtClean="0">
                <a:solidFill>
                  <a:srgbClr val="000000"/>
                </a:solidFill>
              </a:rPr>
              <a:t>B</a:t>
            </a:r>
            <a:r>
              <a:rPr lang="en-US" dirty="0" smtClean="0">
                <a:solidFill>
                  <a:srgbClr val="000000"/>
                </a:solidFill>
              </a:rPr>
              <a:t>order irregularity – these lesions have jagged, scalloped, notched or blurred edges, rather than a smooth continuous line.</a:t>
            </a:r>
          </a:p>
          <a:p>
            <a:pPr>
              <a:buFont typeface="Arial"/>
              <a:buChar char="•"/>
            </a:pPr>
            <a:r>
              <a:rPr lang="en-US" sz="3000" b="1" u="sng" dirty="0" smtClean="0">
                <a:solidFill>
                  <a:srgbClr val="000000"/>
                </a:solidFill>
              </a:rPr>
              <a:t>C</a:t>
            </a:r>
            <a:r>
              <a:rPr lang="en-US" dirty="0" smtClean="0">
                <a:solidFill>
                  <a:srgbClr val="000000"/>
                </a:solidFill>
              </a:rPr>
              <a:t>olor variation – 2 or more different colors</a:t>
            </a:r>
          </a:p>
          <a:p>
            <a:pPr>
              <a:buFont typeface="Arial"/>
              <a:buChar char="•"/>
            </a:pPr>
            <a:r>
              <a:rPr lang="en-US" sz="3000" b="1" u="sng" dirty="0" smtClean="0">
                <a:solidFill>
                  <a:srgbClr val="000000"/>
                </a:solidFill>
              </a:rPr>
              <a:t>D</a:t>
            </a:r>
            <a:r>
              <a:rPr lang="en-US" dirty="0" smtClean="0">
                <a:solidFill>
                  <a:srgbClr val="000000"/>
                </a:solidFill>
              </a:rPr>
              <a:t>iameter – any sudden or continuing growth in size of mole, concern for lesions with a diameter of 6mm or larger (size of a pencil eraser)</a:t>
            </a:r>
          </a:p>
          <a:p>
            <a:pPr>
              <a:buFont typeface="Arial"/>
              <a:buChar char="•"/>
            </a:pPr>
            <a:r>
              <a:rPr lang="en-US" sz="3000" b="1" u="sng" dirty="0" smtClean="0">
                <a:solidFill>
                  <a:srgbClr val="000000"/>
                </a:solidFill>
              </a:rPr>
              <a:t>E</a:t>
            </a:r>
            <a:r>
              <a:rPr lang="en-US" dirty="0" smtClean="0">
                <a:solidFill>
                  <a:srgbClr val="000000"/>
                </a:solidFill>
              </a:rPr>
              <a:t>volution – has this mole changed over time</a:t>
            </a:r>
          </a:p>
        </p:txBody>
      </p:sp>
    </p:spTree>
    <p:extLst>
      <p:ext uri="{BB962C8B-B14F-4D97-AF65-F5344CB8AC3E}">
        <p14:creationId xmlns:p14="http://schemas.microsoft.com/office/powerpoint/2010/main" val="190202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 Exposure</a:t>
            </a:r>
            <a:endParaRPr lang="en-US" dirty="0"/>
          </a:p>
        </p:txBody>
      </p:sp>
      <p:sp>
        <p:nvSpPr>
          <p:cNvPr id="3" name="Content Placeholder 2"/>
          <p:cNvSpPr>
            <a:spLocks noGrp="1"/>
          </p:cNvSpPr>
          <p:nvPr>
            <p:ph idx="1"/>
          </p:nvPr>
        </p:nvSpPr>
        <p:spPr>
          <a:xfrm>
            <a:off x="0" y="1044222"/>
            <a:ext cx="9144000" cy="5291667"/>
          </a:xfrm>
        </p:spPr>
        <p:txBody>
          <a:bodyPr>
            <a:normAutofit fontScale="70000" lnSpcReduction="20000"/>
          </a:bodyPr>
          <a:lstStyle/>
          <a:p>
            <a:pPr>
              <a:buFont typeface="Arial"/>
              <a:buChar char="•"/>
            </a:pPr>
            <a:r>
              <a:rPr lang="en-US" dirty="0" smtClean="0">
                <a:solidFill>
                  <a:srgbClr val="000000"/>
                </a:solidFill>
              </a:rPr>
              <a:t>Avoid sun exposure between 10am-4pm, that is when the UV rays are more direct.</a:t>
            </a:r>
          </a:p>
          <a:p>
            <a:pPr>
              <a:buFont typeface="Arial"/>
              <a:buChar char="•"/>
            </a:pPr>
            <a:r>
              <a:rPr lang="en-US" dirty="0" smtClean="0">
                <a:solidFill>
                  <a:srgbClr val="000000"/>
                </a:solidFill>
              </a:rPr>
              <a:t>Wear sunscreen and protective clothing when outside</a:t>
            </a:r>
          </a:p>
          <a:p>
            <a:pPr>
              <a:buFont typeface="Arial"/>
              <a:buChar char="•"/>
            </a:pPr>
            <a:r>
              <a:rPr lang="en-US" dirty="0" smtClean="0">
                <a:solidFill>
                  <a:srgbClr val="000000"/>
                </a:solidFill>
              </a:rPr>
              <a:t>Try to find shade when outside</a:t>
            </a:r>
          </a:p>
          <a:p>
            <a:pPr>
              <a:buFont typeface="Arial"/>
              <a:buChar char="•"/>
            </a:pPr>
            <a:r>
              <a:rPr lang="en-US" dirty="0" smtClean="0">
                <a:solidFill>
                  <a:srgbClr val="000000"/>
                </a:solidFill>
              </a:rPr>
              <a:t>You can get a sun burn on a cloudy day</a:t>
            </a:r>
          </a:p>
          <a:p>
            <a:pPr>
              <a:buFont typeface="Arial"/>
              <a:buChar char="•"/>
            </a:pPr>
            <a:r>
              <a:rPr lang="en-US" dirty="0" smtClean="0">
                <a:solidFill>
                  <a:srgbClr val="000000"/>
                </a:solidFill>
              </a:rPr>
              <a:t>Wear sunglasses with lenses that filter out UVA and UVB rays</a:t>
            </a:r>
          </a:p>
          <a:p>
            <a:pPr>
              <a:buFont typeface="Arial"/>
              <a:buChar char="•"/>
            </a:pPr>
            <a:r>
              <a:rPr lang="en-US" dirty="0" smtClean="0">
                <a:solidFill>
                  <a:srgbClr val="000000"/>
                </a:solidFill>
              </a:rPr>
              <a:t>Some medications make you more sensitive to the sun</a:t>
            </a:r>
          </a:p>
          <a:p>
            <a:pPr>
              <a:buFont typeface="Arial"/>
              <a:buChar char="•"/>
            </a:pPr>
            <a:r>
              <a:rPr lang="en-US" dirty="0" smtClean="0">
                <a:solidFill>
                  <a:srgbClr val="000000"/>
                </a:solidFill>
              </a:rPr>
              <a:t>Look out for reflective surfaces as they can reflect UV radiation back to you:</a:t>
            </a:r>
          </a:p>
          <a:p>
            <a:pPr lvl="1">
              <a:buFont typeface="Arial"/>
              <a:buChar char="•"/>
            </a:pPr>
            <a:r>
              <a:rPr lang="en-US" dirty="0" smtClean="0">
                <a:solidFill>
                  <a:srgbClr val="000000"/>
                </a:solidFill>
              </a:rPr>
              <a:t>Concrete 10-15%</a:t>
            </a:r>
          </a:p>
          <a:p>
            <a:pPr lvl="1">
              <a:buFont typeface="Arial"/>
              <a:buChar char="•"/>
            </a:pPr>
            <a:r>
              <a:rPr lang="en-US" dirty="0" smtClean="0">
                <a:solidFill>
                  <a:srgbClr val="000000"/>
                </a:solidFill>
              </a:rPr>
              <a:t>Water – 100%</a:t>
            </a:r>
          </a:p>
          <a:p>
            <a:pPr lvl="1">
              <a:buFont typeface="Arial"/>
              <a:buChar char="•"/>
            </a:pPr>
            <a:r>
              <a:rPr lang="en-US" dirty="0" smtClean="0">
                <a:solidFill>
                  <a:srgbClr val="000000"/>
                </a:solidFill>
              </a:rPr>
              <a:t>Asphalt – 7-8%</a:t>
            </a:r>
          </a:p>
          <a:p>
            <a:pPr lvl="1">
              <a:buFont typeface="Arial"/>
              <a:buChar char="•"/>
            </a:pPr>
            <a:r>
              <a:rPr lang="en-US" dirty="0" smtClean="0">
                <a:solidFill>
                  <a:srgbClr val="000000"/>
                </a:solidFill>
              </a:rPr>
              <a:t>Grass 3-5%</a:t>
            </a:r>
          </a:p>
          <a:p>
            <a:pPr lvl="1">
              <a:buFont typeface="Arial"/>
              <a:buChar char="•"/>
            </a:pPr>
            <a:r>
              <a:rPr lang="en-US" dirty="0" smtClean="0">
                <a:solidFill>
                  <a:srgbClr val="000000"/>
                </a:solidFill>
              </a:rPr>
              <a:t>Sand 15-30%</a:t>
            </a:r>
          </a:p>
          <a:p>
            <a:pPr lvl="1">
              <a:buFont typeface="Arial"/>
              <a:buChar char="•"/>
            </a:pPr>
            <a:r>
              <a:rPr lang="en-US" dirty="0" smtClean="0">
                <a:solidFill>
                  <a:srgbClr val="000000"/>
                </a:solidFill>
              </a:rPr>
              <a:t>Snow 85%</a:t>
            </a:r>
          </a:p>
          <a:p>
            <a:pPr lvl="1">
              <a:buFont typeface="Arial"/>
              <a:buChar char="•"/>
            </a:pPr>
            <a:endParaRPr lang="en-US" dirty="0">
              <a:solidFill>
                <a:srgbClr val="000000"/>
              </a:solidFill>
            </a:endParaRPr>
          </a:p>
        </p:txBody>
      </p:sp>
    </p:spTree>
    <p:extLst>
      <p:ext uri="{BB962C8B-B14F-4D97-AF65-F5344CB8AC3E}">
        <p14:creationId xmlns:p14="http://schemas.microsoft.com/office/powerpoint/2010/main" val="2343861015"/>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125</TotalTime>
  <Words>1153</Words>
  <Application>Microsoft Macintosh PowerPoint</Application>
  <PresentationFormat>On-screen Show (4:3)</PresentationFormat>
  <Paragraphs>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Summer</vt:lpstr>
      <vt:lpstr>SUN SAFETY</vt:lpstr>
      <vt:lpstr>The Skin</vt:lpstr>
      <vt:lpstr>Skin Cancer</vt:lpstr>
      <vt:lpstr>Increased Incidence</vt:lpstr>
      <vt:lpstr>Tans, UV rays &amp; Tanning Beds</vt:lpstr>
      <vt:lpstr>Myths about tanning</vt:lpstr>
      <vt:lpstr>Risk Factors</vt:lpstr>
      <vt:lpstr>ABCDEs of Melanoma</vt:lpstr>
      <vt:lpstr>Sun Exposure</vt:lpstr>
      <vt:lpstr>Sun Protection Factor</vt:lpstr>
    </vt:vector>
  </TitlesOfParts>
  <Company>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 SAFETY</dc:title>
  <dc:creator>emily arellano</dc:creator>
  <cp:lastModifiedBy>emily arellano</cp:lastModifiedBy>
  <cp:revision>17</cp:revision>
  <dcterms:created xsi:type="dcterms:W3CDTF">2015-10-09T19:06:37Z</dcterms:created>
  <dcterms:modified xsi:type="dcterms:W3CDTF">2015-10-16T14:28:40Z</dcterms:modified>
</cp:coreProperties>
</file>